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7" r:id="rId3"/>
    <p:sldId id="298" r:id="rId4"/>
    <p:sldId id="333" r:id="rId5"/>
    <p:sldId id="334" r:id="rId6"/>
    <p:sldId id="335" r:id="rId7"/>
    <p:sldId id="336" r:id="rId8"/>
    <p:sldId id="337" r:id="rId9"/>
    <p:sldId id="259" r:id="rId10"/>
    <p:sldId id="314" r:id="rId11"/>
    <p:sldId id="318" r:id="rId12"/>
    <p:sldId id="319" r:id="rId13"/>
    <p:sldId id="320" r:id="rId14"/>
    <p:sldId id="321" r:id="rId15"/>
    <p:sldId id="302" r:id="rId16"/>
    <p:sldId id="322" r:id="rId17"/>
    <p:sldId id="324" r:id="rId18"/>
    <p:sldId id="325" r:id="rId19"/>
    <p:sldId id="326" r:id="rId20"/>
    <p:sldId id="327" r:id="rId21"/>
    <p:sldId id="303" r:id="rId22"/>
    <p:sldId id="323" r:id="rId23"/>
    <p:sldId id="328" r:id="rId24"/>
    <p:sldId id="329" r:id="rId25"/>
    <p:sldId id="330" r:id="rId26"/>
    <p:sldId id="331" r:id="rId27"/>
    <p:sldId id="332" r:id="rId28"/>
    <p:sldId id="300" r:id="rId29"/>
    <p:sldId id="304" r:id="rId30"/>
    <p:sldId id="315" r:id="rId31"/>
    <p:sldId id="317" r:id="rId32"/>
    <p:sldId id="289" r:id="rId33"/>
    <p:sldId id="258" r:id="rId34"/>
    <p:sldId id="257" r:id="rId35"/>
    <p:sldId id="301" r:id="rId36"/>
    <p:sldId id="309" r:id="rId37"/>
    <p:sldId id="338" r:id="rId38"/>
    <p:sldId id="283" r:id="rId39"/>
    <p:sldId id="306" r:id="rId40"/>
    <p:sldId id="305" r:id="rId41"/>
    <p:sldId id="308" r:id="rId42"/>
    <p:sldId id="295" r:id="rId43"/>
    <p:sldId id="285" r:id="rId44"/>
    <p:sldId id="284" r:id="rId45"/>
    <p:sldId id="279" r:id="rId46"/>
    <p:sldId id="310" r:id="rId47"/>
    <p:sldId id="293" r:id="rId48"/>
    <p:sldId id="280" r:id="rId49"/>
    <p:sldId id="294" r:id="rId50"/>
    <p:sldId id="271" r:id="rId51"/>
    <p:sldId id="307" r:id="rId52"/>
    <p:sldId id="341" r:id="rId53"/>
    <p:sldId id="262" r:id="rId54"/>
    <p:sldId id="263" r:id="rId55"/>
    <p:sldId id="290" r:id="rId56"/>
    <p:sldId id="312" r:id="rId57"/>
    <p:sldId id="264" r:id="rId58"/>
    <p:sldId id="288" r:id="rId59"/>
    <p:sldId id="313" r:id="rId60"/>
    <p:sldId id="311" r:id="rId61"/>
    <p:sldId id="266" r:id="rId62"/>
    <p:sldId id="291" r:id="rId63"/>
    <p:sldId id="282" r:id="rId64"/>
    <p:sldId id="299" r:id="rId65"/>
    <p:sldId id="267" r:id="rId66"/>
    <p:sldId id="273" r:id="rId67"/>
    <p:sldId id="272" r:id="rId68"/>
    <p:sldId id="278" r:id="rId69"/>
    <p:sldId id="281" r:id="rId70"/>
    <p:sldId id="287" r:id="rId71"/>
    <p:sldId id="292" r:id="rId72"/>
    <p:sldId id="274" r:id="rId73"/>
    <p:sldId id="275" r:id="rId74"/>
    <p:sldId id="276" r:id="rId75"/>
    <p:sldId id="277" r:id="rId7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A2BE0-91B0-430C-850C-990CEC8135EB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21D2-0ABE-48D7-A413-E433696B8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DF98C-5347-4345-9251-363453628A28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4CE91-6CA2-4A59-B394-EC44DB7D9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D788B-8D80-4BA9-8940-B56D7EC197F8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A89F0-25B0-41E0-8A57-940D3EF7E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770BB-FEE1-4B4B-81BD-0EA052A8B13E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3B01E-E249-45E6-8CD3-11F1114E5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6FD6D-412F-424C-B53E-805BEBAC4F72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6F2EC-E4E8-4EC2-8B2B-25BF30B10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0EBE9-4D91-40E7-B97E-6806477E00BB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A5619-5281-4D54-A95A-52938EAF9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F5E99-C392-4FD1-B744-102A95C3B83C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BC4CF-EF4A-4CB6-A12B-0A81087F6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92926-58AB-46AB-BF80-209520ACD059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33956-1372-4399-8ADE-082FF32DB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88135-C3A1-4570-BC74-5C40F13B6255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FAA3B-3F8D-4153-8CAA-0388EBB79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4ED55-C3CB-4224-B240-B310DC754100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8BA6D-8838-40CD-89BB-D362B4DD8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11B5C-A47A-408B-B9C1-EB59A2AE2C19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23CA0-0F69-4910-8944-35598A550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A8E060-0B24-4BDB-B57D-C8C09CDB494A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BD40BC-12BE-4948-94F7-BCFEFD669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hyperlink" Target="http://en.wikipedia.org/wiki/File:Ray_Stannard_Baker.jp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en.wikipedia.org/wiki/File:UIC_Hull_House.JPG" TargetMode="External"/><Relationship Id="rId7" Type="http://schemas.openxmlformats.org/officeDocument/2006/relationships/hyperlink" Target="http://upload.wikimedia.org/wikipedia/en/0/05/Children_standing_in_a_line_on_a_retaining_wall_on_the_grounds_of_Hull_House.jpg" TargetMode="External"/><Relationship Id="rId2" Type="http://schemas.openxmlformats.org/officeDocument/2006/relationships/hyperlink" Target="http://tigger.uic.edu/htbin/cgiwrap/bin/urbanexp/?file=img/show_image_in_gallery.ptt&amp;image=136&amp;gallery=5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hyperlink" Target="http://en.wikipedia.org/wiki/File:Hullhouse.jpg" TargetMode="External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en.wikipedia.org/wiki/File:McKinleyAssassination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jpeg"/><Relationship Id="rId4" Type="http://schemas.openxmlformats.org/officeDocument/2006/relationships/hyperlink" Target="http://en.wikipedia.org/wiki/File:Czol_following_day.jpg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hyperlink" Target="http://en.wikipedia.org/wiki/File:Lillian_Wald_young_in_nurse_uniform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://en.wikipedia.org/wiki/File:Henry-st-settlement.jpg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spartacus.schoolnet.co.uk/ARTyoung.htm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Progressives</a:t>
            </a:r>
          </a:p>
        </p:txBody>
      </p:sp>
      <p:sp>
        <p:nvSpPr>
          <p:cNvPr id="1331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b="1"/>
              <a:t>Topics to be covered: </a:t>
            </a:r>
          </a:p>
          <a:p>
            <a:pPr eaLnBrk="1" hangingPunct="1"/>
            <a:r>
              <a:rPr lang="en-US"/>
              <a:t>Muckrakers/reformers</a:t>
            </a:r>
          </a:p>
          <a:p>
            <a:pPr eaLnBrk="1" hangingPunct="1"/>
            <a:r>
              <a:rPr lang="en-US"/>
              <a:t>Labor  movement</a:t>
            </a:r>
          </a:p>
          <a:p>
            <a:pPr eaLnBrk="1" hangingPunct="1"/>
            <a:r>
              <a:rPr lang="en-US"/>
              <a:t>Government reforms</a:t>
            </a:r>
          </a:p>
          <a:p>
            <a:pPr eaLnBrk="1" hangingPunct="1"/>
            <a:r>
              <a:rPr lang="en-US"/>
              <a:t>Women’s suffrage</a:t>
            </a:r>
          </a:p>
          <a:p>
            <a:pPr eaLnBrk="1" hangingPunct="1"/>
            <a:r>
              <a:rPr lang="en-US"/>
              <a:t>Roosevelt</a:t>
            </a:r>
          </a:p>
          <a:p>
            <a:pPr eaLnBrk="1" hangingPunct="1"/>
            <a:r>
              <a:rPr lang="en-US"/>
              <a:t>Taft</a:t>
            </a:r>
          </a:p>
          <a:p>
            <a:pPr eaLnBrk="1" hangingPunct="1"/>
            <a:r>
              <a:rPr lang="en-US"/>
              <a:t>Wilson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Child Labor</a:t>
            </a:r>
          </a:p>
        </p:txBody>
      </p:sp>
      <p:pic>
        <p:nvPicPr>
          <p:cNvPr id="22530" name="Picture 6" descr="ChildLabor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l="4286" t="2795" r="3143" b="2795"/>
          <a:stretch>
            <a:fillRect/>
          </a:stretch>
        </p:blipFill>
        <p:spPr bwMode="auto">
          <a:xfrm>
            <a:off x="1676400" y="1281113"/>
            <a:ext cx="5943600" cy="5576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Sweatshops </a:t>
            </a:r>
          </a:p>
        </p:txBody>
      </p:sp>
      <p:pic>
        <p:nvPicPr>
          <p:cNvPr id="23554" name="Picture 3" descr="sweatshop1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762000" y="1219200"/>
            <a:ext cx="7239000" cy="542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sweatshop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95400"/>
            <a:ext cx="6705600" cy="5208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 descr="sweatshop3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1143000" y="1336675"/>
            <a:ext cx="6858000" cy="5064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 descr="sweatshop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95400"/>
            <a:ext cx="6629400" cy="5170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 descr="Triangle Factory Bldg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152400" y="304800"/>
            <a:ext cx="3716338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50" name="Picture 5" descr="6-173-closeu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-98425"/>
            <a:ext cx="5372100" cy="695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Inside the bldg after fi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66800"/>
            <a:ext cx="7162800" cy="558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Dead Bodies on Sidewalks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152400" y="1752600"/>
            <a:ext cx="7315200" cy="4797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698" name="Picture 4" descr="Crumpled Fire Esca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28600"/>
            <a:ext cx="3584575" cy="4754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10th floor after fire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1219200" y="1066800"/>
            <a:ext cx="6934200" cy="5403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Scene at the Morg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19200"/>
            <a:ext cx="6934200" cy="5310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Reformer</a:t>
            </a:r>
          </a:p>
        </p:txBody>
      </p:sp>
      <p:sp>
        <p:nvSpPr>
          <p:cNvPr id="5" name="Smiley Face 4"/>
          <p:cNvSpPr/>
          <p:nvPr/>
        </p:nvSpPr>
        <p:spPr>
          <a:xfrm>
            <a:off x="3886200" y="1295400"/>
            <a:ext cx="1219200" cy="1371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>
            <a:stCxn id="5" idx="4"/>
          </p:cNvCxnSpPr>
          <p:nvPr/>
        </p:nvCxnSpPr>
        <p:spPr>
          <a:xfrm rot="5400000">
            <a:off x="3505201" y="3657600"/>
            <a:ext cx="19812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315494" y="4761706"/>
            <a:ext cx="1371600" cy="992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2971800" y="2209800"/>
            <a:ext cx="15240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495800" y="2590800"/>
            <a:ext cx="10668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4495800" y="4648200"/>
            <a:ext cx="12192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4" name="TextBox 19"/>
          <p:cNvSpPr txBox="1">
            <a:spLocks noChangeArrowheads="1"/>
          </p:cNvSpPr>
          <p:nvPr/>
        </p:nvSpPr>
        <p:spPr bwMode="auto">
          <a:xfrm rot="2141680">
            <a:off x="2835275" y="2690813"/>
            <a:ext cx="1295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Urban</a:t>
            </a:r>
          </a:p>
        </p:txBody>
      </p:sp>
      <p:sp>
        <p:nvSpPr>
          <p:cNvPr id="14345" name="TextBox 20"/>
          <p:cNvSpPr txBox="1">
            <a:spLocks noChangeArrowheads="1"/>
          </p:cNvSpPr>
          <p:nvPr/>
        </p:nvSpPr>
        <p:spPr bwMode="auto">
          <a:xfrm rot="-1867730">
            <a:off x="4627563" y="2595563"/>
            <a:ext cx="22082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Middle/Upper Class</a:t>
            </a:r>
          </a:p>
        </p:txBody>
      </p:sp>
      <p:sp>
        <p:nvSpPr>
          <p:cNvPr id="14346" name="TextBox 21"/>
          <p:cNvSpPr txBox="1">
            <a:spLocks noChangeArrowheads="1"/>
          </p:cNvSpPr>
          <p:nvPr/>
        </p:nvSpPr>
        <p:spPr bwMode="auto">
          <a:xfrm rot="-3254633">
            <a:off x="2716213" y="4576763"/>
            <a:ext cx="1752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Well educated</a:t>
            </a:r>
          </a:p>
        </p:txBody>
      </p:sp>
      <p:sp>
        <p:nvSpPr>
          <p:cNvPr id="14347" name="TextBox 22"/>
          <p:cNvSpPr txBox="1">
            <a:spLocks noChangeArrowheads="1"/>
          </p:cNvSpPr>
          <p:nvPr/>
        </p:nvSpPr>
        <p:spPr bwMode="auto">
          <a:xfrm rot="2557154">
            <a:off x="4506913" y="4849813"/>
            <a:ext cx="1676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Native born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Page of NY Evening Journal newspaper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 bwMode="auto">
          <a:xfrm>
            <a:off x="381000" y="76200"/>
            <a:ext cx="5368925" cy="6724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pol_cartoon 8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1966913" y="423863"/>
            <a:ext cx="5210175" cy="6010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pol_cartoon 1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838200" y="228600"/>
            <a:ext cx="7620000" cy="647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Protestors March to City Hall</a:t>
            </a:r>
          </a:p>
        </p:txBody>
      </p:sp>
      <p:pic>
        <p:nvPicPr>
          <p:cNvPr id="35842" name="Picture 5" descr="March to City Hall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1066800" y="1157288"/>
            <a:ext cx="7086600" cy="5243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Labor Unions March as Mourners </a:t>
            </a:r>
          </a:p>
        </p:txBody>
      </p:sp>
      <p:pic>
        <p:nvPicPr>
          <p:cNvPr id="36866" name="Picture 4" descr="Labor Unions March for Mourners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1219200" y="1295400"/>
            <a:ext cx="6858000" cy="5354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Women workers march to city hall</a:t>
            </a:r>
          </a:p>
        </p:txBody>
      </p:sp>
      <p:pic>
        <p:nvPicPr>
          <p:cNvPr id="37890" name="Picture 4" descr="Women Marching to City Hall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1447800" y="1651000"/>
            <a:ext cx="6096000" cy="497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Frances Perkins (future Secretary of Labor)</a:t>
            </a:r>
          </a:p>
        </p:txBody>
      </p:sp>
      <p:pic>
        <p:nvPicPr>
          <p:cNvPr id="38914" name="Picture 3" descr="Francis Perkins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3011488" y="1600200"/>
            <a:ext cx="3236912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Results: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508000" indent="-50800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FF3300"/>
              </a:buClr>
              <a:buFont typeface="Arial" pitchFamily="34" charset="0"/>
              <a:buChar char="•"/>
              <a:defRPr/>
            </a:pPr>
            <a:r>
              <a:rPr lang="en-US" dirty="0">
                <a:latin typeface="Comic Sans MS" pitchFamily="66" charset="0"/>
              </a:rPr>
              <a:t>Union membership increases</a:t>
            </a:r>
          </a:p>
          <a:p>
            <a:pPr marL="508000" indent="-50800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FF3300"/>
              </a:buClr>
              <a:buFont typeface="Arial" pitchFamily="34" charset="0"/>
              <a:buChar char="•"/>
              <a:defRPr/>
            </a:pPr>
            <a:r>
              <a:rPr lang="en-US" dirty="0">
                <a:latin typeface="Comic Sans MS" pitchFamily="66" charset="0"/>
              </a:rPr>
              <a:t>NYC created a Bureau of Fire</a:t>
            </a:r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>Prevention.</a:t>
            </a:r>
          </a:p>
          <a:p>
            <a:pPr marL="508000" indent="-50800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FF3300"/>
              </a:buClr>
              <a:buFont typeface="Arial" pitchFamily="34" charset="0"/>
              <a:buChar char="•"/>
              <a:defRPr/>
            </a:pPr>
            <a:r>
              <a:rPr lang="en-US" dirty="0">
                <a:latin typeface="Comic Sans MS" pitchFamily="66" charset="0"/>
              </a:rPr>
              <a:t>New strict building codes</a:t>
            </a:r>
          </a:p>
          <a:p>
            <a:pPr marL="508000" indent="-50800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FF3300"/>
              </a:buClr>
              <a:buFont typeface="Arial" pitchFamily="34" charset="0"/>
              <a:buChar char="•"/>
              <a:defRPr/>
            </a:pPr>
            <a:r>
              <a:rPr lang="en-US" dirty="0">
                <a:latin typeface="Comic Sans MS" pitchFamily="66" charset="0"/>
              </a:rPr>
              <a:t>Tougher fire inspection of</a:t>
            </a:r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>sweatshops.</a:t>
            </a:r>
          </a:p>
          <a:p>
            <a:pPr marL="508000" indent="-50800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FF3300"/>
              </a:buClr>
              <a:buFont typeface="Arial" pitchFamily="34" charset="0"/>
              <a:buChar char="•"/>
              <a:defRPr/>
            </a:pPr>
            <a:r>
              <a:rPr lang="en-US" dirty="0">
                <a:latin typeface="Comic Sans MS" pitchFamily="66" charset="0"/>
              </a:rPr>
              <a:t>Increased support for </a:t>
            </a:r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>women’s suffrage.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Labor Reforms &amp; the Supreme Court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/>
            <a:r>
              <a:rPr lang="en-US" i="1"/>
              <a:t>Lochner v. New York</a:t>
            </a:r>
          </a:p>
          <a:p>
            <a:pPr lvl="1" eaLnBrk="1" hangingPunct="1"/>
            <a:r>
              <a:rPr lang="en-US"/>
              <a:t>Sided w/  business</a:t>
            </a:r>
          </a:p>
          <a:p>
            <a:pPr lvl="1" eaLnBrk="1" hangingPunct="1"/>
            <a:r>
              <a:rPr lang="en-US"/>
              <a:t>Overturned law mandating 10 hr workday</a:t>
            </a:r>
          </a:p>
          <a:p>
            <a:pPr eaLnBrk="1" hangingPunct="1"/>
            <a:r>
              <a:rPr lang="en-US" i="1"/>
              <a:t>Muller v. Oregon </a:t>
            </a:r>
          </a:p>
          <a:p>
            <a:pPr lvl="1" eaLnBrk="1" hangingPunct="1"/>
            <a:r>
              <a:rPr lang="en-US"/>
              <a:t>Upheld 10 hr workday law for women </a:t>
            </a:r>
          </a:p>
          <a:p>
            <a:pPr lvl="1" eaLnBrk="1" hangingPunct="1"/>
            <a:r>
              <a:rPr lang="en-US"/>
              <a:t>Brandeis brief</a:t>
            </a:r>
          </a:p>
          <a:p>
            <a:pPr eaLnBrk="1" hangingPunct="1"/>
            <a:r>
              <a:rPr lang="en-US" i="1"/>
              <a:t>Buntinn v. Oregon </a:t>
            </a:r>
          </a:p>
          <a:p>
            <a:pPr lvl="1" eaLnBrk="1" hangingPunct="1"/>
            <a:r>
              <a:rPr lang="en-US"/>
              <a:t>Extended 10 hr workday to men in factories </a:t>
            </a:r>
          </a:p>
          <a:p>
            <a:pPr eaLnBrk="1" hangingPunct="1">
              <a:buFont typeface="Arial" charset="0"/>
              <a:buNone/>
            </a:pP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Labor Unions Take Action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/>
          <a:lstStyle/>
          <a:p>
            <a:pPr eaLnBrk="1" hangingPunct="1"/>
            <a:r>
              <a:rPr lang="en-US" sz="4000"/>
              <a:t>ILGWU</a:t>
            </a:r>
            <a:r>
              <a:rPr lang="en-US"/>
              <a:t> (International Ladies’ Garment Workers’ Union)</a:t>
            </a:r>
          </a:p>
          <a:p>
            <a:pPr lvl="1" eaLnBrk="1" hangingPunct="1"/>
            <a:r>
              <a:rPr lang="en-US"/>
              <a:t>Uprising of 20,000</a:t>
            </a:r>
          </a:p>
          <a:p>
            <a:pPr lvl="1" eaLnBrk="1" hangingPunct="1"/>
            <a:r>
              <a:rPr lang="en-US"/>
              <a:t>Won shorter work week &amp; higher wages</a:t>
            </a:r>
          </a:p>
          <a:p>
            <a:pPr eaLnBrk="1" hangingPunct="1"/>
            <a:r>
              <a:rPr lang="en-US" sz="4000"/>
              <a:t>IWW</a:t>
            </a:r>
            <a:r>
              <a:rPr lang="en-US"/>
              <a:t> (Industrial Workers of the World; “Wobblies”) </a:t>
            </a:r>
          </a:p>
          <a:p>
            <a:pPr lvl="1" eaLnBrk="1" hangingPunct="1"/>
            <a:r>
              <a:rPr lang="en-US"/>
              <a:t>Anti- capitalism</a:t>
            </a:r>
          </a:p>
          <a:p>
            <a:pPr lvl="1" eaLnBrk="1" hangingPunct="1"/>
            <a:r>
              <a:rPr lang="en-US"/>
              <a:t>“Big Bill” Haywood</a:t>
            </a:r>
          </a:p>
          <a:p>
            <a:pPr lvl="1" eaLnBrk="1" hangingPunct="1"/>
            <a:r>
              <a:rPr lang="en-US"/>
              <a:t>Traditional &amp; radical tactics </a:t>
            </a:r>
          </a:p>
          <a:p>
            <a:pPr lvl="1" eaLnBrk="1" hangingPunct="1"/>
            <a:r>
              <a:rPr lang="en-US"/>
              <a:t>Gov’t. crackdown destroyed union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Progressive Reformers: </a:t>
            </a:r>
          </a:p>
        </p:txBody>
      </p:sp>
      <p:pic>
        <p:nvPicPr>
          <p:cNvPr id="15362" name="Picture 2" descr="http://www.spartacus.schoolnet.co.uk/JSteffens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15716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228600" y="2819400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Lincoln Steffens </a:t>
            </a:r>
          </a:p>
        </p:txBody>
      </p:sp>
      <p:pic>
        <p:nvPicPr>
          <p:cNvPr id="15364" name="Picture 6" descr="http://www.spartacus.schoolnet.co.uk/USAri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838200"/>
            <a:ext cx="1695450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8"/>
          <p:cNvSpPr txBox="1">
            <a:spLocks noChangeArrowheads="1"/>
          </p:cNvSpPr>
          <p:nvPr/>
        </p:nvSpPr>
        <p:spPr bwMode="auto">
          <a:xfrm>
            <a:off x="2895600" y="35814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Jacob Riis </a:t>
            </a:r>
          </a:p>
        </p:txBody>
      </p:sp>
      <p:pic>
        <p:nvPicPr>
          <p:cNvPr id="15366" name="Picture 8" descr="Jane Addam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657600"/>
            <a:ext cx="15430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Box 10"/>
          <p:cNvSpPr txBox="1">
            <a:spLocks noChangeArrowheads="1"/>
          </p:cNvSpPr>
          <p:nvPr/>
        </p:nvSpPr>
        <p:spPr bwMode="auto">
          <a:xfrm>
            <a:off x="228600" y="5943600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Jane Addams </a:t>
            </a:r>
          </a:p>
        </p:txBody>
      </p:sp>
      <p:pic>
        <p:nvPicPr>
          <p:cNvPr id="15368" name="Picture 10" descr="Ida Tarbe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2500" y="4114800"/>
            <a:ext cx="18415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TextBox 12"/>
          <p:cNvSpPr txBox="1">
            <a:spLocks noChangeArrowheads="1"/>
          </p:cNvSpPr>
          <p:nvPr/>
        </p:nvSpPr>
        <p:spPr bwMode="auto">
          <a:xfrm>
            <a:off x="7239000" y="62484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Ida Tarbell</a:t>
            </a:r>
          </a:p>
        </p:txBody>
      </p:sp>
      <p:pic>
        <p:nvPicPr>
          <p:cNvPr id="15370" name="Picture 12" descr="http://www.spartacus.schoolnet.co.uk/USAWkelle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838200"/>
            <a:ext cx="15716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TextBox 14"/>
          <p:cNvSpPr txBox="1">
            <a:spLocks noChangeArrowheads="1"/>
          </p:cNvSpPr>
          <p:nvPr/>
        </p:nvSpPr>
        <p:spPr bwMode="auto">
          <a:xfrm>
            <a:off x="6781800" y="3276600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Florence Kelley </a:t>
            </a:r>
          </a:p>
        </p:txBody>
      </p:sp>
      <p:pic>
        <p:nvPicPr>
          <p:cNvPr id="15372" name="Picture 14" descr="http://www.spartacus.schoolnet.co.uk/Jnorri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914400"/>
            <a:ext cx="15716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3" name="TextBox 16"/>
          <p:cNvSpPr txBox="1">
            <a:spLocks noChangeArrowheads="1"/>
          </p:cNvSpPr>
          <p:nvPr/>
        </p:nvSpPr>
        <p:spPr bwMode="auto">
          <a:xfrm>
            <a:off x="4953000" y="34290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Frank Norris</a:t>
            </a:r>
          </a:p>
        </p:txBody>
      </p:sp>
      <p:pic>
        <p:nvPicPr>
          <p:cNvPr id="15374" name="Picture 16" descr="http://jwa.org/exhibits/wov/wald/images/wveil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53000" y="4038600"/>
            <a:ext cx="17526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5" name="TextBox 18"/>
          <p:cNvSpPr txBox="1">
            <a:spLocks noChangeArrowheads="1"/>
          </p:cNvSpPr>
          <p:nvPr/>
        </p:nvSpPr>
        <p:spPr bwMode="auto">
          <a:xfrm>
            <a:off x="4953000" y="62484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Lillian Wald</a:t>
            </a:r>
          </a:p>
        </p:txBody>
      </p:sp>
      <p:pic>
        <p:nvPicPr>
          <p:cNvPr id="15376" name="Picture 2" descr="http://upload.wikimedia.org/wikipedia/commons/thumb/1/10/Ray_Stannard_Baker.jpg/180px-Ray_Stannard_Baker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0" y="4038600"/>
            <a:ext cx="17145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7" name="TextBox 17"/>
          <p:cNvSpPr txBox="1">
            <a:spLocks noChangeArrowheads="1"/>
          </p:cNvSpPr>
          <p:nvPr/>
        </p:nvSpPr>
        <p:spPr bwMode="auto">
          <a:xfrm>
            <a:off x="1828800" y="640080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Ray Stannard Baker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Women voting for a strike</a:t>
            </a:r>
          </a:p>
        </p:txBody>
      </p:sp>
      <p:pic>
        <p:nvPicPr>
          <p:cNvPr id="43010" name="Picture 4" descr="Women Voting for a Strike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838200" y="1219200"/>
            <a:ext cx="7620000" cy="519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Arresting female strikers</a:t>
            </a:r>
          </a:p>
        </p:txBody>
      </p:sp>
      <p:pic>
        <p:nvPicPr>
          <p:cNvPr id="44034" name="Picture 5" descr="police2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 l="2899"/>
          <a:stretch>
            <a:fillRect/>
          </a:stretch>
        </p:blipFill>
        <p:spPr bwMode="auto">
          <a:xfrm>
            <a:off x="1905000" y="1447800"/>
            <a:ext cx="6019800" cy="5170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 descr="1900-galveston-hurricane-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4038600"/>
            <a:ext cx="3810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5" descr="galveston hurricane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838200"/>
            <a:ext cx="36576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Box 6"/>
          <p:cNvSpPr txBox="1">
            <a:spLocks noChangeArrowheads="1"/>
          </p:cNvSpPr>
          <p:nvPr/>
        </p:nvSpPr>
        <p:spPr bwMode="auto">
          <a:xfrm>
            <a:off x="609600" y="3276600"/>
            <a:ext cx="3505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Calibri" pitchFamily="34" charset="0"/>
              </a:rPr>
              <a:t>Galveston Hurricane, 1900</a:t>
            </a:r>
          </a:p>
        </p:txBody>
      </p:sp>
      <p:pic>
        <p:nvPicPr>
          <p:cNvPr id="45060" name="Content Placeholder 4" descr="1900-galveston-hurricane-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0075" y="304800"/>
            <a:ext cx="4733925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Government Reforms: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943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/>
              <a:t>Improved municipal services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sewage, health, utilities, transportation, police, fire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New York, Tenement Act of 1901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Tom Johnson—Cleveland, OH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/>
              <a:t>Hired city managers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Idea from Texas following Galveston Hurricane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/>
              <a:t>Wisconsin Ideas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000" dirty="0"/>
              <a:t>Robert </a:t>
            </a:r>
            <a:r>
              <a:rPr lang="en-US" sz="3000" dirty="0" err="1"/>
              <a:t>LaFollette</a:t>
            </a:r>
            <a:r>
              <a:rPr lang="en-US" sz="3000" dirty="0"/>
              <a:t>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000" dirty="0"/>
              <a:t>Direct primaries, limited campaign spending, railroad &amp; transportation regulations, civil service &amp; taxation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b="1"/>
              <a:t>Voting Reforms: </a:t>
            </a:r>
          </a:p>
        </p:txBody>
      </p:sp>
      <p:sp>
        <p:nvSpPr>
          <p:cNvPr id="47106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59238" cy="2209800"/>
          </a:xfrm>
        </p:spPr>
        <p:txBody>
          <a:bodyPr/>
          <a:lstStyle/>
          <a:p>
            <a:pPr eaLnBrk="1" hangingPunct="1"/>
            <a:r>
              <a:rPr lang="en-US" sz="3600"/>
              <a:t>17</a:t>
            </a:r>
            <a:r>
              <a:rPr lang="en-US" sz="3600" baseline="30000"/>
              <a:t>th</a:t>
            </a:r>
            <a:r>
              <a:rPr lang="en-US" sz="3600"/>
              <a:t> amendment</a:t>
            </a:r>
          </a:p>
          <a:p>
            <a:pPr eaLnBrk="1" hangingPunct="1"/>
            <a:r>
              <a:rPr lang="en-US" sz="3600"/>
              <a:t>Initiatives</a:t>
            </a:r>
          </a:p>
          <a:p>
            <a:pPr eaLnBrk="1" hangingPunct="1"/>
            <a:r>
              <a:rPr lang="en-US" sz="3600"/>
              <a:t>Referendums</a:t>
            </a:r>
          </a:p>
        </p:txBody>
      </p:sp>
      <p:sp>
        <p:nvSpPr>
          <p:cNvPr id="47107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59238" cy="2133600"/>
          </a:xfrm>
        </p:spPr>
        <p:txBody>
          <a:bodyPr/>
          <a:lstStyle/>
          <a:p>
            <a:pPr eaLnBrk="1" hangingPunct="1"/>
            <a:r>
              <a:rPr lang="en-US" sz="3600"/>
              <a:t>Recalls</a:t>
            </a:r>
          </a:p>
          <a:p>
            <a:pPr eaLnBrk="1" hangingPunct="1"/>
            <a:r>
              <a:rPr lang="en-US" sz="3600"/>
              <a:t>Secret ballot</a:t>
            </a:r>
          </a:p>
          <a:p>
            <a:pPr eaLnBrk="1" hangingPunct="1"/>
            <a:r>
              <a:rPr lang="en-US" sz="3600"/>
              <a:t>Direct primaries</a:t>
            </a:r>
          </a:p>
          <a:p>
            <a:pPr eaLnBrk="1" hangingPunct="1"/>
            <a:endParaRPr lang="en-US"/>
          </a:p>
        </p:txBody>
      </p:sp>
      <p:pic>
        <p:nvPicPr>
          <p:cNvPr id="47108" name="Picture 3" descr="actual 1912 ballo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lum contrast="6000"/>
          </a:blip>
          <a:srcRect r="1506" b="2916"/>
          <a:stretch>
            <a:fillRect/>
          </a:stretch>
        </p:blipFill>
        <p:spPr bwMode="auto">
          <a:xfrm>
            <a:off x="762000" y="3124200"/>
            <a:ext cx="7162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Fighting Discrimination: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 eaLnBrk="1" hangingPunct="1"/>
            <a:r>
              <a:rPr lang="en-US" sz="4000"/>
              <a:t>ADL</a:t>
            </a:r>
            <a:r>
              <a:rPr lang="en-US"/>
              <a:t> (Anti Defamation League)</a:t>
            </a:r>
          </a:p>
          <a:p>
            <a:pPr lvl="1" eaLnBrk="1" hangingPunct="1"/>
            <a:r>
              <a:rPr lang="en-US" sz="3600"/>
              <a:t>Fought prejudice against Jewish people (anti-Semitism), esp. stereotypes in media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/>
              <a:t>NAACP</a:t>
            </a:r>
            <a:r>
              <a:rPr lang="en-US" dirty="0"/>
              <a:t> (National Organization for the Advancement of Colored People)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600" dirty="0"/>
              <a:t>Fights for African American rights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600" dirty="0"/>
              <a:t>Against segregation in government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600" dirty="0"/>
              <a:t>Against movie: </a:t>
            </a:r>
            <a:r>
              <a:rPr lang="en-US" sz="3600" i="1" dirty="0"/>
              <a:t>A Birth of a Nation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600" dirty="0"/>
              <a:t>Brownsville Incident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600" dirty="0"/>
              <a:t>Situation worsens under Wilson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Against anti lynching laws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Permits segregation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Permits law outlawing black-white marriages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Brownsville Incident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1906 Brownsville, TX</a:t>
            </a:r>
          </a:p>
          <a:p>
            <a:pPr eaLnBrk="1" hangingPunct="1"/>
            <a:r>
              <a:rPr lang="en-US"/>
              <a:t>Unit of African American soldiers wrongly accused of violence </a:t>
            </a:r>
          </a:p>
          <a:p>
            <a:pPr lvl="1" eaLnBrk="1" hangingPunct="1"/>
            <a:r>
              <a:rPr lang="en-US"/>
              <a:t>Several arrested</a:t>
            </a:r>
          </a:p>
          <a:p>
            <a:pPr lvl="1" eaLnBrk="1" hangingPunct="1"/>
            <a:r>
              <a:rPr lang="en-US"/>
              <a:t>Entire unit dishonorably discharged</a:t>
            </a:r>
          </a:p>
          <a:p>
            <a:pPr lvl="2" eaLnBrk="1" hangingPunct="1"/>
            <a:r>
              <a:rPr lang="en-US"/>
              <a:t>6 were Medal of Honor recipients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Women's Suffrage before 1920:</a:t>
            </a:r>
          </a:p>
        </p:txBody>
      </p:sp>
      <p:pic>
        <p:nvPicPr>
          <p:cNvPr id="52226" name="Picture 3" descr="map-Women Voting Before 1920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 b="5797"/>
          <a:stretch>
            <a:fillRect/>
          </a:stretch>
        </p:blipFill>
        <p:spPr bwMode="auto">
          <a:xfrm>
            <a:off x="685800" y="1295400"/>
            <a:ext cx="48355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Limitations for Women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Few African Americans could go to college</a:t>
            </a:r>
          </a:p>
          <a:p>
            <a:pPr lvl="1" eaLnBrk="1" hangingPunct="1"/>
            <a:r>
              <a:rPr lang="en-US"/>
              <a:t>NACW(National Association of Colored Women)</a:t>
            </a:r>
          </a:p>
          <a:p>
            <a:pPr lvl="1" eaLnBrk="1" hangingPunct="1"/>
            <a:r>
              <a:rPr lang="en-US"/>
              <a:t>Ida B. Wells</a:t>
            </a:r>
          </a:p>
          <a:p>
            <a:pPr lvl="1" eaLnBrk="1" hangingPunct="1"/>
            <a:r>
              <a:rPr lang="en-US"/>
              <a:t>Alberta Virginia Scott, Otelia Cromwell </a:t>
            </a:r>
          </a:p>
          <a:p>
            <a:pPr eaLnBrk="1" hangingPunct="1"/>
            <a:r>
              <a:rPr lang="en-US"/>
              <a:t>Many professions off limits (ex. American Medical Association)</a:t>
            </a:r>
          </a:p>
          <a:p>
            <a:pPr eaLnBrk="1" hangingPunct="1"/>
            <a:r>
              <a:rPr lang="en-US"/>
              <a:t>Female factory workers paid less than men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Jacob Riis </a:t>
            </a:r>
            <a:r>
              <a:rPr lang="en-US" sz="3600" i="1"/>
              <a:t>How the Other Half Lives</a:t>
            </a:r>
          </a:p>
        </p:txBody>
      </p:sp>
      <p:pic>
        <p:nvPicPr>
          <p:cNvPr id="16386" name="Picture 4" descr="JacobRi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3670300" cy="5245100"/>
          </a:xfrm>
          <a:prstGeom prst="rect">
            <a:avLst/>
          </a:prstGeom>
          <a:noFill/>
          <a:ln w="9525">
            <a:solidFill>
              <a:srgbClr val="005200"/>
            </a:solidFill>
            <a:miter lim="800000"/>
            <a:headEnd/>
            <a:tailEnd/>
          </a:ln>
        </p:spPr>
      </p:pic>
      <p:pic>
        <p:nvPicPr>
          <p:cNvPr id="16387" name="Picture 7" descr="6-170-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3575" y="1376363"/>
            <a:ext cx="4670425" cy="548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Opportunities Available for Women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/>
          <a:lstStyle/>
          <a:p>
            <a:pPr eaLnBrk="1" hangingPunct="1"/>
            <a:r>
              <a:rPr lang="en-US"/>
              <a:t>Education</a:t>
            </a:r>
          </a:p>
          <a:p>
            <a:pPr lvl="1" eaLnBrk="1" hangingPunct="1"/>
            <a:r>
              <a:rPr lang="en-US"/>
              <a:t>Many upper &amp; middle class attend college</a:t>
            </a:r>
          </a:p>
          <a:p>
            <a:pPr eaLnBrk="1" hangingPunct="1"/>
            <a:r>
              <a:rPr lang="en-US"/>
              <a:t>Workforce</a:t>
            </a:r>
          </a:p>
          <a:p>
            <a:pPr lvl="1" eaLnBrk="1" hangingPunct="1"/>
            <a:r>
              <a:rPr lang="en-US"/>
              <a:t>Teachers, nurses, secretaries, bookkeepers, typists, shop clerks, journalists, artists</a:t>
            </a:r>
          </a:p>
          <a:p>
            <a:pPr lvl="1" eaLnBrk="1" hangingPunct="1"/>
            <a:r>
              <a:rPr lang="en-US"/>
              <a:t>Factory jobs for working class</a:t>
            </a:r>
          </a:p>
          <a:p>
            <a:pPr lvl="1" eaLnBrk="1" hangingPunct="1">
              <a:buFont typeface="Arial" charset="0"/>
              <a:buNone/>
            </a:pPr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2 Major Suffragist Groups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/>
          <a:lstStyle/>
          <a:p>
            <a:pPr eaLnBrk="1" hangingPunct="1"/>
            <a:r>
              <a:rPr lang="en-US"/>
              <a:t>NWSA (National American Women’s Suffrage Association)</a:t>
            </a:r>
          </a:p>
          <a:p>
            <a:pPr lvl="1" eaLnBrk="1" hangingPunct="1"/>
            <a:r>
              <a:rPr lang="en-US"/>
              <a:t>Elizabeth Cady Stanton &amp; Susan B. Anthony </a:t>
            </a:r>
          </a:p>
          <a:p>
            <a:pPr lvl="1" eaLnBrk="1" hangingPunct="1"/>
            <a:r>
              <a:rPr lang="en-US"/>
              <a:t>Constitutional amendment</a:t>
            </a:r>
          </a:p>
          <a:p>
            <a:pPr eaLnBrk="1" hangingPunct="1"/>
            <a:r>
              <a:rPr lang="en-US"/>
              <a:t>AWSA (American Women’s Suffrage Association)</a:t>
            </a:r>
          </a:p>
          <a:p>
            <a:pPr lvl="1" eaLnBrk="1" hangingPunct="1"/>
            <a:r>
              <a:rPr lang="en-US"/>
              <a:t>Henry Ward Beecher </a:t>
            </a:r>
          </a:p>
          <a:p>
            <a:pPr lvl="1" eaLnBrk="1" hangingPunct="1"/>
            <a:r>
              <a:rPr lang="en-US"/>
              <a:t>State by state campaign</a:t>
            </a:r>
          </a:p>
          <a:p>
            <a:pPr lvl="1" eaLnBrk="1" hangingPunct="1"/>
            <a:r>
              <a:rPr lang="en-US"/>
              <a:t>Aligned w/ Republican Party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3" descr="ecadystanton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2562225"/>
            <a:ext cx="17621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12" descr="susanbanthon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81000"/>
            <a:ext cx="21367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11" descr="Carrie_Chapman_Catt_08260516084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3505200"/>
            <a:ext cx="19050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10" descr="alicepau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352800"/>
            <a:ext cx="2262188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/>
              <a:t>Suffragettes: </a:t>
            </a:r>
          </a:p>
        </p:txBody>
      </p:sp>
      <p:sp>
        <p:nvSpPr>
          <p:cNvPr id="56326" name="TextBox 6"/>
          <p:cNvSpPr txBox="1">
            <a:spLocks noChangeArrowheads="1"/>
          </p:cNvSpPr>
          <p:nvPr/>
        </p:nvSpPr>
        <p:spPr bwMode="auto">
          <a:xfrm>
            <a:off x="5410200" y="2133600"/>
            <a:ext cx="2895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Elizabeth Cady Stanton</a:t>
            </a:r>
          </a:p>
        </p:txBody>
      </p:sp>
      <p:sp>
        <p:nvSpPr>
          <p:cNvPr id="56327" name="TextBox 7"/>
          <p:cNvSpPr txBox="1">
            <a:spLocks noChangeArrowheads="1"/>
          </p:cNvSpPr>
          <p:nvPr/>
        </p:nvSpPr>
        <p:spPr bwMode="auto">
          <a:xfrm>
            <a:off x="304800" y="533400"/>
            <a:ext cx="289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Susan B. Anthony</a:t>
            </a:r>
          </a:p>
        </p:txBody>
      </p:sp>
      <p:sp>
        <p:nvSpPr>
          <p:cNvPr id="56328" name="TextBox 8"/>
          <p:cNvSpPr txBox="1">
            <a:spLocks noChangeArrowheads="1"/>
          </p:cNvSpPr>
          <p:nvPr/>
        </p:nvSpPr>
        <p:spPr bwMode="auto">
          <a:xfrm>
            <a:off x="533400" y="5943600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Alice Paul</a:t>
            </a:r>
          </a:p>
        </p:txBody>
      </p:sp>
      <p:sp>
        <p:nvSpPr>
          <p:cNvPr id="56329" name="TextBox 9"/>
          <p:cNvSpPr txBox="1">
            <a:spLocks noChangeArrowheads="1"/>
          </p:cNvSpPr>
          <p:nvPr/>
        </p:nvSpPr>
        <p:spPr bwMode="auto">
          <a:xfrm>
            <a:off x="3962400" y="5638800"/>
            <a:ext cx="381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Carrie Chapman Catt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4" descr="pol_cartoon-women's suffrage-1912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b="5479"/>
          <a:stretch>
            <a:fillRect/>
          </a:stretch>
        </p:blipFill>
        <p:spPr bwMode="auto">
          <a:xfrm>
            <a:off x="0" y="0"/>
            <a:ext cx="6807200" cy="68580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581400" cy="2057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t>T. Roosevelt &amp; Women's Suffrage:</a:t>
            </a:r>
            <a:endParaRPr lang="en-US" dirty="0"/>
          </a:p>
        </p:txBody>
      </p:sp>
      <p:pic>
        <p:nvPicPr>
          <p:cNvPr id="58370" name="Picture 3" descr="cartoon-TR &amp; Womens Suffrage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l="8333" t="2959" r="8333" b="9769"/>
          <a:stretch>
            <a:fillRect/>
          </a:stretch>
        </p:blipFill>
        <p:spPr bwMode="auto">
          <a:xfrm>
            <a:off x="3984625" y="33338"/>
            <a:ext cx="4625975" cy="6824662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suffrage_photo_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762000"/>
            <a:ext cx="67548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6-181-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831263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 descr="suffrage_postcard_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37338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38600" y="274638"/>
            <a:ext cx="4648200" cy="1143000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/>
              <a:t>Arguments against Women’s Suffrage: </a:t>
            </a:r>
          </a:p>
        </p:txBody>
      </p:sp>
      <p:sp>
        <p:nvSpPr>
          <p:cNvPr id="62467" name="Content Placeholder 5"/>
          <p:cNvSpPr>
            <a:spLocks noGrp="1"/>
          </p:cNvSpPr>
          <p:nvPr>
            <p:ph idx="1"/>
          </p:nvPr>
        </p:nvSpPr>
        <p:spPr>
          <a:xfrm>
            <a:off x="4114800" y="1600200"/>
            <a:ext cx="4572000" cy="5105400"/>
          </a:xfrm>
        </p:spPr>
        <p:txBody>
          <a:bodyPr/>
          <a:lstStyle/>
          <a:p>
            <a:pPr eaLnBrk="1" hangingPunct="1"/>
            <a:r>
              <a:rPr lang="en-US"/>
              <a:t>Social</a:t>
            </a:r>
          </a:p>
          <a:p>
            <a:pPr lvl="1" eaLnBrk="1" hangingPunct="1"/>
            <a:r>
              <a:rPr lang="en-US"/>
              <a:t>Too fragile, uneducated</a:t>
            </a:r>
          </a:p>
          <a:p>
            <a:pPr lvl="1" eaLnBrk="1" hangingPunct="1"/>
            <a:r>
              <a:rPr lang="en-US"/>
              <a:t>Interfere w/ family duties</a:t>
            </a:r>
          </a:p>
          <a:p>
            <a:pPr eaLnBrk="1" hangingPunct="1"/>
            <a:r>
              <a:rPr lang="en-US"/>
              <a:t>Economic</a:t>
            </a:r>
          </a:p>
          <a:p>
            <a:pPr lvl="1" eaLnBrk="1" hangingPunct="1"/>
            <a:r>
              <a:rPr lang="en-US"/>
              <a:t>Distillers &amp; other business owners </a:t>
            </a:r>
          </a:p>
          <a:p>
            <a:pPr eaLnBrk="1" hangingPunct="1"/>
            <a:r>
              <a:rPr lang="en-US"/>
              <a:t>Religious </a:t>
            </a:r>
          </a:p>
          <a:p>
            <a:pPr lvl="1" eaLnBrk="1" hangingPunct="1"/>
            <a:r>
              <a:rPr lang="en-US"/>
              <a:t>Husband represented entire family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suffrage_photo_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00" y="0"/>
            <a:ext cx="848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 descr="suffrage_handbi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34938"/>
            <a:ext cx="5257800" cy="626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TextBox 2"/>
          <p:cNvSpPr txBox="1">
            <a:spLocks noChangeArrowheads="1"/>
          </p:cNvSpPr>
          <p:nvPr/>
        </p:nvSpPr>
        <p:spPr bwMode="auto">
          <a:xfrm>
            <a:off x="609600" y="1066800"/>
            <a:ext cx="23622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Calibri" pitchFamily="34" charset="0"/>
              </a:rPr>
              <a:t>Not even all women were in favor of suffrage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/>
              <a:t>Jane Addams, Hull House</a:t>
            </a:r>
          </a:p>
        </p:txBody>
      </p:sp>
      <p:sp>
        <p:nvSpPr>
          <p:cNvPr id="17410" name="AutoShape 2" descr="http://tigger.uic.edu/htbin/cgiwrap/bin/urbanexp/?file=img/show_jpeg.ptt&amp;mime=blank&amp;type=thumbnail&amp;number=136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1" name="AutoShape 4" descr="http://tigger.uic.edu/htbin/cgiwrap/bin/urbanexp/?file=img/show_jpeg.ptt&amp;mime=blank&amp;type=img_large&amp;number=15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7412" name="Picture 6" descr="http://upload.wikimedia.org/wikipedia/commons/thumb/2/23/UIC_Hull_House.JPG/250px-UIC_Hull_House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7625" y="228600"/>
            <a:ext cx="27463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http://upload.wikimedia.org/wikipedia/commons/thumb/1/14/Hullhouse.jpg/180px-Hullhouse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4114800"/>
            <a:ext cx="17145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0" descr="File:Children standing in a line on a retaining wall on the grounds of Hull House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752600"/>
            <a:ext cx="60960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Women’s Suffrage: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3600"/>
              <a:t>19</a:t>
            </a:r>
            <a:r>
              <a:rPr lang="en-US" sz="3600" baseline="30000"/>
              <a:t>th</a:t>
            </a:r>
            <a:r>
              <a:rPr lang="en-US" sz="3600"/>
              <a:t> amendment</a:t>
            </a:r>
          </a:p>
          <a:p>
            <a:pPr lvl="1" eaLnBrk="1" hangingPunct="1"/>
            <a:r>
              <a:rPr lang="en-US" sz="3200"/>
              <a:t>“Perfect 36”</a:t>
            </a:r>
          </a:p>
        </p:txBody>
      </p:sp>
      <p:pic>
        <p:nvPicPr>
          <p:cNvPr id="65539" name="Picture 4" descr="suffrage_pin_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371600"/>
            <a:ext cx="29051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705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/>
              <a:t>Other Reform movements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dirty="0"/>
              <a:t>Prohibition (18</a:t>
            </a:r>
            <a:r>
              <a:rPr lang="en-US" sz="3200" baseline="30000" dirty="0"/>
              <a:t>th</a:t>
            </a:r>
            <a:r>
              <a:rPr lang="en-US" sz="3200" dirty="0"/>
              <a:t> Amendment)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Ban on manufacture, sale &amp; consumption of alcohol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Anti Saloon League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Women’s </a:t>
            </a:r>
            <a:r>
              <a:rPr lang="en-US" sz="2800" dirty="0" err="1"/>
              <a:t>Chritsian</a:t>
            </a:r>
            <a:r>
              <a:rPr lang="en-US" sz="2800" dirty="0"/>
              <a:t> Temperance Union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Frances Willard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Carrie Nation &amp; Billy Sunday (evangelists)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dirty="0"/>
              <a:t>Settlement houses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Jane Addams, Hull House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dirty="0"/>
              <a:t>Children’s issues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Lillian Wald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Federal Children’s Bureau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McKinley’s Assassination</a:t>
            </a:r>
          </a:p>
        </p:txBody>
      </p:sp>
      <p:sp>
        <p:nvSpPr>
          <p:cNvPr id="67586" name="Content Placeholder 4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19600" cy="5410200"/>
          </a:xfrm>
        </p:spPr>
        <p:txBody>
          <a:bodyPr/>
          <a:lstStyle/>
          <a:p>
            <a:pPr eaLnBrk="1" hangingPunct="1"/>
            <a:r>
              <a:rPr lang="en-US"/>
              <a:t>September 6, 1901, at the Temple of Music in Buffalo, New York. </a:t>
            </a:r>
          </a:p>
          <a:p>
            <a:pPr eaLnBrk="1" hangingPunct="1"/>
            <a:r>
              <a:rPr lang="en-US"/>
              <a:t>Pres. McKinley was attending the Pan-American Exposition  </a:t>
            </a:r>
          </a:p>
          <a:p>
            <a:pPr eaLnBrk="1" hangingPunct="1"/>
            <a:r>
              <a:rPr lang="en-US"/>
              <a:t>shot twice by Leon Czolgosz, an anarchist</a:t>
            </a:r>
          </a:p>
          <a:p>
            <a:pPr eaLnBrk="1" hangingPunct="1"/>
            <a:r>
              <a:rPr lang="en-US"/>
              <a:t>Congress places secret service in charge of protecting presidents</a:t>
            </a:r>
          </a:p>
        </p:txBody>
      </p:sp>
      <p:pic>
        <p:nvPicPr>
          <p:cNvPr id="67587" name="Picture 2" descr="http://upload.wikimedia.org/wikipedia/commons/thumb/3/3f/McKinleyAssassination.jpg/260px-McKinleyAssassin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95400"/>
            <a:ext cx="40767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 descr="http://upload.wikimedia.org/wikipedia/commons/thumb/1/12/Czol_following_day.jpg/160px-Czol_following_day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5715000"/>
            <a:ext cx="1524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Pres. Theodore Roosevelt: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3340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/>
              <a:t>Governor of NY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/>
              <a:t>Vice pres. to McKinley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/>
              <a:t>bully pulpit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/>
              <a:t>Square Deal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600" dirty="0"/>
              <a:t>Attempted to balance labor, consumer &amp; business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69635" name="Content Placeholder 6" descr="HC1x7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00600" y="1143000"/>
            <a:ext cx="3757613" cy="4525963"/>
          </a:xfrm>
        </p:spPr>
      </p:pic>
      <p:sp>
        <p:nvSpPr>
          <p:cNvPr id="69636" name="TextBox 7"/>
          <p:cNvSpPr txBox="1">
            <a:spLocks noChangeArrowheads="1"/>
          </p:cNvSpPr>
          <p:nvPr/>
        </p:nvSpPr>
        <p:spPr bwMode="auto">
          <a:xfrm>
            <a:off x="4953000" y="5791200"/>
            <a:ext cx="3276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Pres. Roosevelt speaking to a crowd in Asheville, NC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Trust busting: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3962400" cy="5029200"/>
          </a:xfrm>
        </p:spPr>
        <p:txBody>
          <a:bodyPr/>
          <a:lstStyle/>
          <a:p>
            <a:pPr eaLnBrk="1" hangingPunct="1"/>
            <a:r>
              <a:rPr lang="en-US" sz="4000"/>
              <a:t>Trusts competed unfairly, sold inferior products &amp; corrupted public officials</a:t>
            </a:r>
          </a:p>
          <a:p>
            <a:pPr eaLnBrk="1" hangingPunct="1"/>
            <a:r>
              <a:rPr lang="en-US" sz="4000"/>
              <a:t>Elkins Act</a:t>
            </a:r>
          </a:p>
          <a:p>
            <a:pPr eaLnBrk="1" hangingPunct="1"/>
            <a:r>
              <a:rPr lang="en-US" sz="4000"/>
              <a:t>Hepburn Act</a:t>
            </a:r>
          </a:p>
        </p:txBody>
      </p:sp>
      <p:pic>
        <p:nvPicPr>
          <p:cNvPr id="70659" name="Content Placeholder 4" descr="TR campaigning in 19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contrast="6000"/>
          </a:blip>
          <a:srcRect/>
          <a:stretch>
            <a:fillRect/>
          </a:stretch>
        </p:blipFill>
        <p:spPr>
          <a:xfrm>
            <a:off x="4495800" y="1524000"/>
            <a:ext cx="4648200" cy="3467100"/>
          </a:xfrm>
          <a:ln>
            <a:solidFill>
              <a:srgbClr val="000099"/>
            </a:solidFill>
          </a:ln>
        </p:spPr>
      </p:pic>
      <p:sp>
        <p:nvSpPr>
          <p:cNvPr id="70660" name="TextBox 5"/>
          <p:cNvSpPr txBox="1">
            <a:spLocks noChangeArrowheads="1"/>
          </p:cNvSpPr>
          <p:nvPr/>
        </p:nvSpPr>
        <p:spPr bwMode="auto">
          <a:xfrm>
            <a:off x="4114800" y="5029200"/>
            <a:ext cx="502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“Big Business Requires Big Government”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Protecting the Consumer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3600"/>
              <a:t>Muckrakers </a:t>
            </a:r>
          </a:p>
          <a:p>
            <a:pPr eaLnBrk="1" hangingPunct="1"/>
            <a:r>
              <a:rPr lang="en-US" sz="3600"/>
              <a:t>Upton Sinclair </a:t>
            </a:r>
            <a:r>
              <a:rPr lang="en-US" sz="3600" i="1">
                <a:latin typeface="Andalus" pitchFamily="2" charset="-78"/>
                <a:cs typeface="Andalus" pitchFamily="2" charset="-78"/>
              </a:rPr>
              <a:t>The Jungle</a:t>
            </a:r>
          </a:p>
          <a:p>
            <a:pPr eaLnBrk="1" hangingPunct="1"/>
            <a:r>
              <a:rPr lang="en-US" sz="3600"/>
              <a:t>Meat Inspection Act</a:t>
            </a:r>
          </a:p>
          <a:p>
            <a:pPr eaLnBrk="1" hangingPunct="1"/>
            <a:r>
              <a:rPr lang="en-US" sz="3600"/>
              <a:t>Pure Food and Drug Act</a:t>
            </a:r>
          </a:p>
        </p:txBody>
      </p:sp>
      <p:pic>
        <p:nvPicPr>
          <p:cNvPr id="71683" name="Content Placeholder 4" descr="jungl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19800" y="1219200"/>
            <a:ext cx="2619375" cy="3657600"/>
          </a:xfrm>
        </p:spPr>
      </p:pic>
      <p:pic>
        <p:nvPicPr>
          <p:cNvPr id="71684" name="Picture 5" descr="untitled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810000"/>
            <a:ext cx="18415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6" descr="6-194-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901382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Pres. Roosevelt &amp; Conservation: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/>
              <a:t>Realizes limits of resources &amp; interests of businesses harm environment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/>
              <a:t>Est. forest reserves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/>
              <a:t>Newlands Reclamation Act </a:t>
            </a:r>
          </a:p>
        </p:txBody>
      </p:sp>
      <p:pic>
        <p:nvPicPr>
          <p:cNvPr id="73731" name="Content Placeholder 4" descr="HC2x3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97438" y="1600200"/>
            <a:ext cx="3540125" cy="4525963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Pres. Roosevelt &amp; Conservation:</a:t>
            </a:r>
          </a:p>
        </p:txBody>
      </p:sp>
      <p:sp>
        <p:nvSpPr>
          <p:cNvPr id="74754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3600"/>
              <a:t>Est. national parks</a:t>
            </a:r>
          </a:p>
          <a:p>
            <a:pPr eaLnBrk="1" hangingPunct="1"/>
            <a:r>
              <a:rPr lang="en-US" sz="3600"/>
              <a:t>Works w/ Gifford Pinchot </a:t>
            </a:r>
            <a:endParaRPr lang="en-US"/>
          </a:p>
          <a:p>
            <a:pPr lvl="1" eaLnBrk="1" hangingPunct="1"/>
            <a:r>
              <a:rPr lang="en-US" sz="3200"/>
              <a:t>Coins word conservation</a:t>
            </a:r>
          </a:p>
          <a:p>
            <a:pPr eaLnBrk="1" hangingPunct="1"/>
            <a:endParaRPr lang="en-US"/>
          </a:p>
        </p:txBody>
      </p:sp>
      <p:pic>
        <p:nvPicPr>
          <p:cNvPr id="74755" name="Content Placeholder 6" descr="HC2x4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99013" y="1600200"/>
            <a:ext cx="3736975" cy="4525963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 descr="6-188-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99" y="381000"/>
            <a:ext cx="9067801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Lillian Wald, Henry Street Settlement</a:t>
            </a:r>
          </a:p>
        </p:txBody>
      </p:sp>
      <p:pic>
        <p:nvPicPr>
          <p:cNvPr id="18434" name="Picture 2" descr="http://upload.wikimedia.org/wikipedia/commons/thumb/4/42/Lillian_Wald_young_in_nurse_uniform.jpg/180px-Lillian_Wald_young_in_nurse_uniform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95400"/>
            <a:ext cx="2438400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http://upload.wikimedia.org/wikipedia/commons/thumb/4/4f/Henry-st-settlement.jpg/250px-Henry-st-settlement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4038600"/>
            <a:ext cx="3581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About Henry Street Settleme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1143000"/>
            <a:ext cx="41624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 descr="http://www.nps.gov/nr/travel/pwwmh/henry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1676400"/>
            <a:ext cx="33480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 descr="6-189-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0"/>
            <a:ext cx="4656138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President Taft  </a:t>
            </a:r>
          </a:p>
        </p:txBody>
      </p:sp>
      <p:sp>
        <p:nvSpPr>
          <p:cNvPr id="77826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86400" cy="4525963"/>
          </a:xfrm>
        </p:spPr>
        <p:txBody>
          <a:bodyPr/>
          <a:lstStyle/>
          <a:p>
            <a:pPr eaLnBrk="1" hangingPunct="1"/>
            <a:r>
              <a:rPr lang="en-US" sz="3600"/>
              <a:t>Extended power of ICC</a:t>
            </a:r>
          </a:p>
          <a:p>
            <a:pPr lvl="1" eaLnBrk="1" hangingPunct="1"/>
            <a:r>
              <a:rPr lang="en-US" sz="3400"/>
              <a:t>Mann-Elkins Act</a:t>
            </a:r>
          </a:p>
          <a:p>
            <a:pPr eaLnBrk="1" hangingPunct="1"/>
            <a:r>
              <a:rPr lang="en-US" sz="3600"/>
              <a:t>Added to forest reserves</a:t>
            </a:r>
          </a:p>
          <a:p>
            <a:pPr eaLnBrk="1" hangingPunct="1"/>
            <a:r>
              <a:rPr lang="en-US" sz="3600"/>
              <a:t>Created Dept. of Labor</a:t>
            </a:r>
          </a:p>
          <a:p>
            <a:pPr eaLnBrk="1" hangingPunct="1"/>
            <a:r>
              <a:rPr lang="en-US" sz="3600"/>
              <a:t>Passed labor-safety laws</a:t>
            </a:r>
          </a:p>
          <a:p>
            <a:pPr eaLnBrk="1" hangingPunct="1"/>
            <a:r>
              <a:rPr lang="en-US" sz="3600"/>
              <a:t>16</a:t>
            </a:r>
            <a:r>
              <a:rPr lang="en-US" sz="3600" baseline="30000"/>
              <a:t>th</a:t>
            </a:r>
            <a:r>
              <a:rPr lang="en-US" sz="3600"/>
              <a:t> Amendment</a:t>
            </a:r>
          </a:p>
        </p:txBody>
      </p:sp>
      <p:pic>
        <p:nvPicPr>
          <p:cNvPr id="77827" name="Picture 3" descr="president_taft"/>
          <p:cNvPicPr>
            <a:picLocks noChangeAspect="1" noChangeArrowheads="1"/>
          </p:cNvPicPr>
          <p:nvPr/>
        </p:nvPicPr>
        <p:blipFill>
          <a:blip r:embed="rId2">
            <a:lum bright="12000" contrast="6000"/>
          </a:blip>
          <a:srcRect l="8824" t="2667" r="5882" b="1334"/>
          <a:stretch>
            <a:fillRect/>
          </a:stretch>
        </p:blipFill>
        <p:spPr bwMode="auto">
          <a:xfrm>
            <a:off x="6248400" y="533400"/>
            <a:ext cx="2209800" cy="54864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Taft loses support:</a:t>
            </a:r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/>
              <a:t>Payne-Aldrich Tariff</a:t>
            </a:r>
          </a:p>
          <a:p>
            <a:pPr lvl="1" eaLnBrk="1" hangingPunct="1"/>
            <a:r>
              <a:rPr lang="en-US" sz="3200"/>
              <a:t>High tariff</a:t>
            </a:r>
          </a:p>
          <a:p>
            <a:pPr eaLnBrk="1" hangingPunct="1"/>
            <a:r>
              <a:rPr lang="en-US" sz="4000"/>
              <a:t>Ballinger-Pinchot affair</a:t>
            </a:r>
          </a:p>
          <a:p>
            <a:pPr lvl="1" eaLnBrk="1" hangingPunct="1"/>
            <a:r>
              <a:rPr lang="en-US" sz="3200"/>
              <a:t>Taft fires Pinchot, makes T. Roosevelt enemy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4"/>
          <p:cNvSpPr>
            <a:spLocks noGrp="1"/>
          </p:cNvSpPr>
          <p:nvPr>
            <p:ph type="title"/>
          </p:nvPr>
        </p:nvSpPr>
        <p:spPr>
          <a:xfrm>
            <a:off x="5562600" y="609600"/>
            <a:ext cx="3429000" cy="3505200"/>
          </a:xfrm>
        </p:spPr>
        <p:txBody>
          <a:bodyPr/>
          <a:lstStyle/>
          <a:p>
            <a:pPr eaLnBrk="1" hangingPunct="1"/>
            <a:r>
              <a:rPr lang="en-US"/>
              <a:t>Conservation Issue: The Ballinger-Pinchot Affair</a:t>
            </a:r>
          </a:p>
        </p:txBody>
      </p:sp>
      <p:pic>
        <p:nvPicPr>
          <p:cNvPr id="79874" name="Picture 3" descr="pol_cartoon-Ballinger-ChicagoTribune-12-8-1910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 l="2835" t="2438" r="2214"/>
          <a:stretch>
            <a:fillRect/>
          </a:stretch>
        </p:blipFill>
        <p:spPr bwMode="auto">
          <a:xfrm>
            <a:off x="381000" y="762000"/>
            <a:ext cx="4722813" cy="56388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5" descr="cartoon-tariff issue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3581400" y="533400"/>
            <a:ext cx="5030788" cy="62230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Election of 1912:</a:t>
            </a:r>
          </a:p>
        </p:txBody>
      </p:sp>
      <p:sp>
        <p:nvSpPr>
          <p:cNvPr id="81922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3600"/>
              <a:t>Division of Rep. Party</a:t>
            </a:r>
          </a:p>
          <a:p>
            <a:pPr lvl="1" eaLnBrk="1" hangingPunct="1"/>
            <a:r>
              <a:rPr lang="en-US" sz="3200"/>
              <a:t>Taft’s performance</a:t>
            </a:r>
          </a:p>
          <a:p>
            <a:pPr lvl="1" eaLnBrk="1" hangingPunct="1"/>
            <a:r>
              <a:rPr lang="en-US" sz="3200"/>
              <a:t>Ballinger-Pinchot affair</a:t>
            </a:r>
          </a:p>
          <a:p>
            <a:pPr lvl="1" eaLnBrk="1" hangingPunct="1"/>
            <a:r>
              <a:rPr lang="en-US" sz="3200"/>
              <a:t>Attack on Joseph Cannon</a:t>
            </a:r>
          </a:p>
        </p:txBody>
      </p:sp>
      <p:sp>
        <p:nvSpPr>
          <p:cNvPr id="81923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3600"/>
              <a:t>Rep. who refused to vote for Taft voted for Dem. Woodrow Wilson</a:t>
            </a:r>
          </a:p>
        </p:txBody>
      </p:sp>
      <p:pic>
        <p:nvPicPr>
          <p:cNvPr id="81924" name="Picture 4" descr="Taft political butt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  <a:lum bright="-6000" contrast="6000"/>
          </a:blip>
          <a:srcRect/>
          <a:stretch>
            <a:fillRect/>
          </a:stretch>
        </p:blipFill>
        <p:spPr bwMode="auto">
          <a:xfrm>
            <a:off x="4267200" y="3886200"/>
            <a:ext cx="18288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t>The Bull-Moose Party:</a:t>
            </a:r>
            <a:endParaRPr lang="en-US" dirty="0"/>
          </a:p>
        </p:txBody>
      </p:sp>
      <p:pic>
        <p:nvPicPr>
          <p:cNvPr id="82946" name="Picture 3" descr="pol_cartoon-Bull Moose-Harpers-7-20-1912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l="9235" t="9515" r="8003" b="11328"/>
          <a:stretch>
            <a:fillRect/>
          </a:stretch>
        </p:blipFill>
        <p:spPr bwMode="auto">
          <a:xfrm>
            <a:off x="4038600" y="-79375"/>
            <a:ext cx="5105400" cy="6878638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82947" name="Picture 4" descr="Progressive political button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 l="5063" t="5063" r="8861" b="8861"/>
          <a:stretch>
            <a:fillRect/>
          </a:stretch>
        </p:blipFill>
        <p:spPr bwMode="auto">
          <a:xfrm>
            <a:off x="533400" y="3352800"/>
            <a:ext cx="2286000" cy="22860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82948" name="Picture 4" descr="Bull Moose pi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</a:blip>
          <a:srcRect/>
          <a:stretch>
            <a:fillRect/>
          </a:stretch>
        </p:blipFill>
        <p:spPr bwMode="auto">
          <a:xfrm>
            <a:off x="1981200" y="1371600"/>
            <a:ext cx="17684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4"/>
          <p:cNvSpPr>
            <a:spLocks noGrp="1"/>
          </p:cNvSpPr>
          <p:nvPr>
            <p:ph type="title"/>
          </p:nvPr>
        </p:nvSpPr>
        <p:spPr>
          <a:xfrm>
            <a:off x="6096000" y="457200"/>
            <a:ext cx="2667000" cy="4191000"/>
          </a:xfrm>
        </p:spPr>
        <p:txBody>
          <a:bodyPr/>
          <a:lstStyle/>
          <a:p>
            <a:pPr eaLnBrk="1" hangingPunct="1"/>
            <a:r>
              <a:rPr lang="en-US" sz="3600"/>
              <a:t>The Anti-Third Term Principle</a:t>
            </a:r>
          </a:p>
        </p:txBody>
      </p:sp>
      <p:pic>
        <p:nvPicPr>
          <p:cNvPr id="83970" name="Picture 3" descr="pol_cartoon-anti_third_ter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000"/>
          </a:blip>
          <a:srcRect l="1482" t="5595" r="2222" b="9370"/>
          <a:stretch>
            <a:fillRect/>
          </a:stretch>
        </p:blipFill>
        <p:spPr>
          <a:xfrm>
            <a:off x="0" y="0"/>
            <a:ext cx="5864225" cy="6858000"/>
          </a:xfrm>
          <a:ln>
            <a:solidFill>
              <a:srgbClr val="000099"/>
            </a:solidFill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28800"/>
          </a:xfrm>
        </p:spPr>
        <p:txBody>
          <a:bodyPr/>
          <a:lstStyle/>
          <a:p>
            <a:pPr eaLnBrk="1" hangingPunct="1"/>
            <a:r>
              <a:rPr lang="en-US"/>
              <a:t>Division of GOP by Bull Moose Party = Victory for the Democrats</a:t>
            </a:r>
          </a:p>
        </p:txBody>
      </p:sp>
      <p:pic>
        <p:nvPicPr>
          <p:cNvPr id="6" name="Picture 3" descr="pol_cartoon-1912_roosevelt_3rd_term_02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 t="3088" r="5298" b="10425"/>
          <a:stretch>
            <a:fillRect/>
          </a:stretch>
        </p:blipFill>
        <p:spPr bwMode="auto">
          <a:xfrm>
            <a:off x="46038" y="2362200"/>
            <a:ext cx="9004300" cy="28194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Election of 1912</a:t>
            </a:r>
          </a:p>
        </p:txBody>
      </p:sp>
      <p:pic>
        <p:nvPicPr>
          <p:cNvPr id="86018" name="Picture 3" descr="1912 Election"/>
          <p:cNvPicPr>
            <a:picLocks noChangeAspect="1" noChangeArrowheads="1"/>
          </p:cNvPicPr>
          <p:nvPr/>
        </p:nvPicPr>
        <p:blipFill>
          <a:blip r:embed="rId2">
            <a:lum bright="6000" contrast="12000"/>
          </a:blip>
          <a:srcRect/>
          <a:stretch>
            <a:fillRect/>
          </a:stretch>
        </p:blipFill>
        <p:spPr bwMode="auto">
          <a:xfrm>
            <a:off x="0" y="1295400"/>
            <a:ext cx="8939213" cy="48021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Lincoln Steffens, </a:t>
            </a:r>
            <a:r>
              <a:rPr lang="en-US" i="1" dirty="0"/>
              <a:t>The Shame of the Cities</a:t>
            </a:r>
            <a:r>
              <a:rPr lang="en-US" dirty="0"/>
              <a:t> </a:t>
            </a:r>
          </a:p>
        </p:txBody>
      </p:sp>
      <p:pic>
        <p:nvPicPr>
          <p:cNvPr id="19458" name="Picture 2" descr="http://www.spartacus.schoolnet.co.uk/Jsteffens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09800"/>
            <a:ext cx="44958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http://www.spartacus.schoolnet.co.uk/USAmcclure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752600"/>
            <a:ext cx="2590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3" descr="pol_cartoon-Wilson-upagainsthurdle-1912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l="1952" t="11089"/>
          <a:stretch>
            <a:fillRect/>
          </a:stretch>
        </p:blipFill>
        <p:spPr bwMode="auto">
          <a:xfrm>
            <a:off x="0" y="152400"/>
            <a:ext cx="5943600" cy="663892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152400"/>
            <a:ext cx="3276600" cy="1066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t>Up Against the Hurdles: 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Wilson's New Freedom:</a:t>
            </a:r>
          </a:p>
        </p:txBody>
      </p:sp>
      <p:sp>
        <p:nvSpPr>
          <p:cNvPr id="880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/>
              <a:t>Tariff reform</a:t>
            </a:r>
          </a:p>
          <a:p>
            <a:pPr eaLnBrk="1" hangingPunct="1"/>
            <a:r>
              <a:rPr lang="en-US" sz="4000"/>
              <a:t>Banking reform</a:t>
            </a:r>
          </a:p>
          <a:p>
            <a:pPr eaLnBrk="1" hangingPunct="1"/>
            <a:r>
              <a:rPr lang="en-US" sz="4000"/>
              <a:t>Business reform</a:t>
            </a:r>
          </a:p>
          <a:p>
            <a:pPr eaLnBrk="1" hangingPunct="1"/>
            <a:r>
              <a:rPr lang="en-US" sz="4000"/>
              <a:t>Labor help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Tariff Reform</a:t>
            </a:r>
          </a:p>
        </p:txBody>
      </p:sp>
      <p:sp>
        <p:nvSpPr>
          <p:cNvPr id="890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/>
              <a:t>Helped farmers</a:t>
            </a:r>
          </a:p>
          <a:p>
            <a:pPr eaLnBrk="1" hangingPunct="1"/>
            <a:r>
              <a:rPr lang="en-US" sz="4000"/>
              <a:t>Cost revenue, but this was made up through income tax 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Banking reform:</a:t>
            </a:r>
          </a:p>
        </p:txBody>
      </p:sp>
      <p:sp>
        <p:nvSpPr>
          <p:cNvPr id="901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/>
              <a:t>Created “bankers” banks</a:t>
            </a:r>
          </a:p>
          <a:p>
            <a:pPr eaLnBrk="1" hangingPunct="1"/>
            <a:r>
              <a:rPr lang="en-US" sz="4000"/>
              <a:t>Stabilized the banking system</a:t>
            </a:r>
          </a:p>
          <a:p>
            <a:pPr eaLnBrk="1" hangingPunct="1"/>
            <a:r>
              <a:rPr lang="en-US" sz="4000"/>
              <a:t>Helped small farmers gain access to lower interest rates</a:t>
            </a:r>
          </a:p>
          <a:p>
            <a:pPr eaLnBrk="1" hangingPunct="1">
              <a:buFont typeface="Arial" charset="0"/>
              <a:buNone/>
            </a:pPr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Business Reform:</a:t>
            </a:r>
          </a:p>
        </p:txBody>
      </p:sp>
      <p:sp>
        <p:nvSpPr>
          <p:cNvPr id="911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/>
              <a:t>Extended the 1890 Sherman Antitrust Act</a:t>
            </a:r>
          </a:p>
          <a:p>
            <a:pPr eaLnBrk="1" hangingPunct="1"/>
            <a:r>
              <a:rPr lang="en-US" sz="4000"/>
              <a:t>Helped the government regulate monopolies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Farmers &amp; Laborers</a:t>
            </a:r>
          </a:p>
        </p:txBody>
      </p:sp>
      <p:sp>
        <p:nvSpPr>
          <p:cNvPr id="9216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sz="3600"/>
              <a:t>Federal Farm Loan Act</a:t>
            </a:r>
          </a:p>
          <a:p>
            <a:pPr lvl="1" eaLnBrk="1" hangingPunct="1"/>
            <a:r>
              <a:rPr lang="en-US" sz="3400"/>
              <a:t>Low-interest loans to farmers</a:t>
            </a:r>
          </a:p>
          <a:p>
            <a:pPr eaLnBrk="1" hangingPunct="1"/>
            <a:r>
              <a:rPr lang="en-US" sz="3600"/>
              <a:t>Adamson Act</a:t>
            </a:r>
          </a:p>
          <a:p>
            <a:pPr lvl="1" eaLnBrk="1" hangingPunct="1"/>
            <a:r>
              <a:rPr lang="en-US" sz="3400"/>
              <a:t>Reduced workday for RR workers</a:t>
            </a:r>
          </a:p>
          <a:p>
            <a:pPr eaLnBrk="1" hangingPunct="1"/>
            <a:r>
              <a:rPr lang="en-US" sz="3600"/>
              <a:t>Keating-Owen Child Labor Act</a:t>
            </a:r>
          </a:p>
          <a:p>
            <a:pPr lvl="1" eaLnBrk="1" hangingPunct="1"/>
            <a:r>
              <a:rPr lang="en-US" sz="3400"/>
              <a:t>Tried to reduce child labor (declared unconstitutional by Supreme Court)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"/>
            <a:ext cx="4038600" cy="5821363"/>
          </a:xfrm>
        </p:spPr>
        <p:txBody>
          <a:bodyPr/>
          <a:lstStyle/>
          <a:p>
            <a:pPr eaLnBrk="1" hangingPunct="1"/>
            <a:r>
              <a:rPr lang="en-US"/>
              <a:t>Ray Stannard Baker</a:t>
            </a:r>
          </a:p>
          <a:p>
            <a:pPr eaLnBrk="1" hangingPunct="1">
              <a:buFont typeface="Arial" charset="0"/>
              <a:buNone/>
            </a:pPr>
            <a:endParaRPr lang="en-US"/>
          </a:p>
          <a:p>
            <a:pPr eaLnBrk="1" hangingPunct="1"/>
            <a:r>
              <a:rPr lang="en-US"/>
              <a:t>Ida Tarbell</a:t>
            </a:r>
          </a:p>
          <a:p>
            <a:pPr eaLnBrk="1" hangingPunct="1">
              <a:buFont typeface="Arial" charset="0"/>
              <a:buNone/>
            </a:pPr>
            <a:endParaRPr lang="en-US"/>
          </a:p>
          <a:p>
            <a:pPr eaLnBrk="1" hangingPunct="1"/>
            <a:r>
              <a:rPr lang="en-US"/>
              <a:t>Florence Kelley</a:t>
            </a:r>
          </a:p>
          <a:p>
            <a:pPr eaLnBrk="1" hangingPunct="1">
              <a:buFont typeface="Arial" charset="0"/>
              <a:buNone/>
            </a:pPr>
            <a:endParaRPr lang="en-US"/>
          </a:p>
          <a:p>
            <a:pPr eaLnBrk="1" hangingPunct="1">
              <a:buFont typeface="Arial" charset="0"/>
              <a:buNone/>
            </a:pPr>
            <a:endParaRPr lang="en-US"/>
          </a:p>
          <a:p>
            <a:pPr eaLnBrk="1" hangingPunct="1"/>
            <a:r>
              <a:rPr lang="en-US"/>
              <a:t>Frank Norris</a:t>
            </a:r>
          </a:p>
        </p:txBody>
      </p:sp>
      <p:sp>
        <p:nvSpPr>
          <p:cNvPr id="2048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038600" cy="5821363"/>
          </a:xfrm>
        </p:spPr>
        <p:txBody>
          <a:bodyPr/>
          <a:lstStyle/>
          <a:p>
            <a:pPr eaLnBrk="1" hangingPunct="1"/>
            <a:r>
              <a:rPr lang="en-US"/>
              <a:t>Lynching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 i="1"/>
              <a:t>The History of Standard Oil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Labor, children’s rights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 i="1"/>
              <a:t>The Octopus (</a:t>
            </a:r>
            <a:r>
              <a:rPr lang="en-US"/>
              <a:t>farmers v. the railroads)</a:t>
            </a:r>
            <a:endParaRPr lang="en-US" i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Labor Reforms: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/>
            <a:r>
              <a:rPr lang="en-US" sz="4000"/>
              <a:t>Child labor laws</a:t>
            </a:r>
          </a:p>
          <a:p>
            <a:pPr lvl="1" eaLnBrk="1" hangingPunct="1"/>
            <a:r>
              <a:rPr lang="en-US" sz="3600"/>
              <a:t>Ban child labor</a:t>
            </a:r>
          </a:p>
          <a:p>
            <a:pPr lvl="1" eaLnBrk="1" hangingPunct="1"/>
            <a:r>
              <a:rPr lang="en-US" sz="3600"/>
              <a:t>National Child Labor Committee </a:t>
            </a:r>
          </a:p>
          <a:p>
            <a:pPr eaLnBrk="1" hangingPunct="1"/>
            <a:r>
              <a:rPr lang="en-US" sz="4000"/>
              <a:t>Limit women’s labor</a:t>
            </a:r>
          </a:p>
          <a:p>
            <a:pPr eaLnBrk="1" hangingPunct="1"/>
            <a:r>
              <a:rPr lang="en-US" sz="4000"/>
              <a:t>Minimum wage </a:t>
            </a:r>
            <a:r>
              <a:rPr lang="en-US"/>
              <a:t>(not until 1938)</a:t>
            </a:r>
          </a:p>
          <a:p>
            <a:pPr eaLnBrk="1" hangingPunct="1"/>
            <a:r>
              <a:rPr lang="en-US" sz="4000"/>
              <a:t>Fire codes </a:t>
            </a:r>
            <a:r>
              <a:rPr lang="en-US"/>
              <a:t>(in NY)</a:t>
            </a:r>
          </a:p>
          <a:p>
            <a:pPr lvl="1" eaLnBrk="1" hangingPunct="1"/>
            <a:r>
              <a:rPr lang="en-US"/>
              <a:t>Result of Triangle Shirtwaist Fire </a:t>
            </a:r>
          </a:p>
          <a:p>
            <a:pPr eaLnBrk="1" hangingPunct="1">
              <a:buFont typeface="Arial" charset="0"/>
              <a:buNone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</TotalTime>
  <Words>1052</Words>
  <Application>Microsoft Office PowerPoint</Application>
  <PresentationFormat>On-screen Show (4:3)</PresentationFormat>
  <Paragraphs>246</Paragraphs>
  <Slides>75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0" baseType="lpstr">
      <vt:lpstr>Andalus</vt:lpstr>
      <vt:lpstr>Arial</vt:lpstr>
      <vt:lpstr>Calibri</vt:lpstr>
      <vt:lpstr>Comic Sans MS</vt:lpstr>
      <vt:lpstr>Office Theme</vt:lpstr>
      <vt:lpstr>The Progressives</vt:lpstr>
      <vt:lpstr>The Reformer</vt:lpstr>
      <vt:lpstr>Progressive Reformers: </vt:lpstr>
      <vt:lpstr>Jacob Riis How the Other Half Lives</vt:lpstr>
      <vt:lpstr>Jane Addams, Hull House</vt:lpstr>
      <vt:lpstr>Lillian Wald, Henry Street Settlement</vt:lpstr>
      <vt:lpstr>Lincoln Steffens, The Shame of the Cities </vt:lpstr>
      <vt:lpstr>PowerPoint Presentation</vt:lpstr>
      <vt:lpstr>Labor Reforms:</vt:lpstr>
      <vt:lpstr>Child Labor</vt:lpstr>
      <vt:lpstr>Sweatshops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Protestors March to City Hall</vt:lpstr>
      <vt:lpstr>Labor Unions March as Mourners </vt:lpstr>
      <vt:lpstr>Women workers march to city hall</vt:lpstr>
      <vt:lpstr>Frances Perkins (future Secretary of Labor)</vt:lpstr>
      <vt:lpstr>Results: </vt:lpstr>
      <vt:lpstr>Labor Reforms &amp; the Supreme Court</vt:lpstr>
      <vt:lpstr>Labor Unions Take Action</vt:lpstr>
      <vt:lpstr>Women voting for a strike</vt:lpstr>
      <vt:lpstr>Arresting female strikers</vt:lpstr>
      <vt:lpstr>PowerPoint Presentation</vt:lpstr>
      <vt:lpstr>Government Reforms:</vt:lpstr>
      <vt:lpstr>Voting Reforms: </vt:lpstr>
      <vt:lpstr>Fighting Discrimination:</vt:lpstr>
      <vt:lpstr>PowerPoint Presentation</vt:lpstr>
      <vt:lpstr>Brownsville Incident</vt:lpstr>
      <vt:lpstr>Women's Suffrage before 1920:</vt:lpstr>
      <vt:lpstr>Limitations for Women</vt:lpstr>
      <vt:lpstr>Opportunities Available for Women</vt:lpstr>
      <vt:lpstr>2 Major Suffragist Groups</vt:lpstr>
      <vt:lpstr>Suffragettes: </vt:lpstr>
      <vt:lpstr>PowerPoint Presentation</vt:lpstr>
      <vt:lpstr>T. Roosevelt &amp; Women's Suffrage:</vt:lpstr>
      <vt:lpstr>PowerPoint Presentation</vt:lpstr>
      <vt:lpstr>PowerPoint Presentation</vt:lpstr>
      <vt:lpstr>Arguments against Women’s Suffrage: </vt:lpstr>
      <vt:lpstr>PowerPoint Presentation</vt:lpstr>
      <vt:lpstr>PowerPoint Presentation</vt:lpstr>
      <vt:lpstr>Women’s Suffrage:</vt:lpstr>
      <vt:lpstr>PowerPoint Presentation</vt:lpstr>
      <vt:lpstr>McKinley’s Assassination</vt:lpstr>
      <vt:lpstr>Pres. Theodore Roosevelt:</vt:lpstr>
      <vt:lpstr>Trust busting:</vt:lpstr>
      <vt:lpstr>Protecting the Consumer</vt:lpstr>
      <vt:lpstr>PowerPoint Presentation</vt:lpstr>
      <vt:lpstr>Pres. Roosevelt &amp; Conservation:</vt:lpstr>
      <vt:lpstr>Pres. Roosevelt &amp; Conservation:</vt:lpstr>
      <vt:lpstr>PowerPoint Presentation</vt:lpstr>
      <vt:lpstr>PowerPoint Presentation</vt:lpstr>
      <vt:lpstr>President Taft  </vt:lpstr>
      <vt:lpstr>Taft loses support:</vt:lpstr>
      <vt:lpstr>Conservation Issue: The Ballinger-Pinchot Affair</vt:lpstr>
      <vt:lpstr>PowerPoint Presentation</vt:lpstr>
      <vt:lpstr>Election of 1912:</vt:lpstr>
      <vt:lpstr>The Bull-Moose Party:</vt:lpstr>
      <vt:lpstr>The Anti-Third Term Principle</vt:lpstr>
      <vt:lpstr>Division of GOP by Bull Moose Party = Victory for the Democrats</vt:lpstr>
      <vt:lpstr>Election of 1912</vt:lpstr>
      <vt:lpstr>Up Against the Hurdles: </vt:lpstr>
      <vt:lpstr>Wilson's New Freedom:</vt:lpstr>
      <vt:lpstr>Tariff Reform</vt:lpstr>
      <vt:lpstr>Banking reform:</vt:lpstr>
      <vt:lpstr>Business Reform:</vt:lpstr>
      <vt:lpstr>Farmers &amp; Laborers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Progressive Politicians</dc:title>
  <dc:creator>kfrancis</dc:creator>
  <cp:lastModifiedBy>soumen dhar</cp:lastModifiedBy>
  <cp:revision>48</cp:revision>
  <dcterms:created xsi:type="dcterms:W3CDTF">2007-09-11T21:50:07Z</dcterms:created>
  <dcterms:modified xsi:type="dcterms:W3CDTF">2019-04-08T14:40:01Z</dcterms:modified>
</cp:coreProperties>
</file>